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Libre Franklin"/>
      <p:regular r:id="rId19"/>
      <p:bold r:id="rId20"/>
      <p:italic r:id="rId21"/>
      <p:boldItalic r:id="rId22"/>
    </p:embeddedFont>
    <p:embeddedFont>
      <p:font typeface="Quattrocento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-bold.fntdata"/><Relationship Id="rId22" Type="http://schemas.openxmlformats.org/officeDocument/2006/relationships/font" Target="fonts/LibreFranklin-boldItalic.fntdata"/><Relationship Id="rId21" Type="http://schemas.openxmlformats.org/officeDocument/2006/relationships/font" Target="fonts/LibreFranklin-italic.fntdata"/><Relationship Id="rId24" Type="http://schemas.openxmlformats.org/officeDocument/2006/relationships/font" Target="fonts/QuattrocentoSans-bold.fntdata"/><Relationship Id="rId23" Type="http://schemas.openxmlformats.org/officeDocument/2006/relationships/font" Target="fonts/Quattrocento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boldItalic.fntdata"/><Relationship Id="rId25" Type="http://schemas.openxmlformats.org/officeDocument/2006/relationships/font" Target="fonts/Quattrocen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ibreFranklin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efc9dd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befc9dd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6befc9dde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df897f7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df897f7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6bdf897f7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bdf897f72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bdf897f72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6bdf897f72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d8b182d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d8b182d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bd8b182d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d8b182db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bd8b182db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6bd8b182db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df897f7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df897f7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6bdf897f7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c06fcf30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c06fcf30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6c06fcf30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06fcf30a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c06fcf30a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6c06fcf30a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bdf897f7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bdf897f7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6bdf897f72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www.invespcro.com/blog/digital-coupon-marketing/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hyperlink" Target="https://www.invespcro.com/blog/digital-coupon-marketin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1414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4089545" y="3921306"/>
            <a:ext cx="56091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"/>
              <a:buNone/>
            </a:pPr>
            <a:r>
              <a:rPr b="1" lang="en-US" sz="4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Coupon Application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4089625" y="4826310"/>
            <a:ext cx="5609100" cy="21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b="1"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Sanam Jena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b="1"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Shikha Soneji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b="1"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Anirudh Das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b="1"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Jonathan Ho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b="1"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Aniket Chavan</a:t>
            </a:r>
            <a:endParaRPr sz="20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0" y="2122218"/>
            <a:ext cx="3730752" cy="4735782"/>
          </a:xfrm>
          <a:custGeom>
            <a:rect b="b" l="l" r="r" t="t"/>
            <a:pathLst>
              <a:path extrusionOk="0" h="4735782" w="373075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2288332"/>
            <a:ext cx="3564638" cy="4569668"/>
          </a:xfrm>
          <a:custGeom>
            <a:rect b="b" l="l" r="r" t="t"/>
            <a:pathLst>
              <a:path extrusionOk="0" h="4569668" w="356463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081982" y="-4332"/>
            <a:ext cx="4242816" cy="2454158"/>
          </a:xfrm>
          <a:custGeom>
            <a:rect b="b" l="l" r="r" t="t"/>
            <a:pathLst>
              <a:path extrusionOk="0" h="2454158" w="4242816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246574" y="0"/>
            <a:ext cx="3913632" cy="2285234"/>
          </a:xfrm>
          <a:custGeom>
            <a:rect b="b" l="l" r="r" t="t"/>
            <a:pathLst>
              <a:path extrusionOk="0" h="2285234" w="3913632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pen Book"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250" y="164573"/>
            <a:ext cx="1636279" cy="163627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t"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0302" y="1293093"/>
            <a:ext cx="1827742" cy="1827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board" id="82" name="Google Shape;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924" y="3621724"/>
            <a:ext cx="2594886" cy="25948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8752568" y="-4331"/>
            <a:ext cx="3439432" cy="3785157"/>
          </a:xfrm>
          <a:custGeom>
            <a:rect b="b" l="l" r="r" t="t"/>
            <a:pathLst>
              <a:path extrusionOk="0" h="3785157" w="3439432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918761" y="-4332"/>
            <a:ext cx="3273238" cy="3618965"/>
          </a:xfrm>
          <a:custGeom>
            <a:rect b="b" l="l" r="r" t="t"/>
            <a:pathLst>
              <a:path extrusionOk="0" h="3618965" w="3273238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ooks on Shelf" id="85" name="Google Shape;8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25024" y="327889"/>
            <a:ext cx="2260711" cy="226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Features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Additional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Features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752475" y="1825625"/>
            <a:ext cx="4107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Social Media Sharing				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2323400"/>
            <a:ext cx="4107825" cy="41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5">
            <a:alphaModFix/>
          </a:blip>
          <a:srcRect b="0" l="17987" r="20497" t="0"/>
          <a:stretch/>
        </p:blipFill>
        <p:spPr>
          <a:xfrm>
            <a:off x="5275950" y="2323400"/>
            <a:ext cx="3805708" cy="41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5275950" y="1758263"/>
            <a:ext cx="3722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Accessibility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600" y="0"/>
            <a:ext cx="12547600" cy="70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8488"/>
            <a:ext cx="10853050" cy="60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1726725" y="1963925"/>
            <a:ext cx="3583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1267375" y="1801050"/>
            <a:ext cx="38445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Great Savings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Authenticated Coupons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Good Collection of Coupons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6265950" y="1823850"/>
            <a:ext cx="38445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 Automatic Application of Coupon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1466025" y="4320100"/>
            <a:ext cx="38445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Automation of Coupons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Integrating the web service as a plugin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6265950" y="4320100"/>
            <a:ext cx="38445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Competitor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Direct Purchase / Store Purchase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</a:t>
            </a:r>
            <a:r>
              <a:rPr lang="en-US"/>
              <a:t> DIAGRAM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25" y="975800"/>
            <a:ext cx="8628199" cy="603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838200" y="1444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000"/>
              <a:t>Sanam Jena</a:t>
            </a:r>
            <a:r>
              <a:rPr lang="en-US" sz="3000"/>
              <a:t>					</a:t>
            </a:r>
            <a:r>
              <a:rPr b="1" lang="en-US" sz="3000"/>
              <a:t>						Anirudh Das</a:t>
            </a:r>
            <a:endParaRPr b="1" sz="30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i="1" lang="en-US" sz="3000"/>
              <a:t>Backend Development	</a:t>
            </a:r>
            <a:r>
              <a:rPr lang="en-US" sz="3000"/>
              <a:t>	</a:t>
            </a:r>
            <a:r>
              <a:rPr i="1" lang="en-US" sz="3000"/>
              <a:t>							Routing</a:t>
            </a:r>
            <a:endParaRPr i="1" sz="30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3000"/>
              <a:t>									</a:t>
            </a:r>
            <a:r>
              <a:rPr b="1" lang="en-US" sz="3000"/>
              <a:t>Shikha Soneji	</a:t>
            </a:r>
            <a:endParaRPr sz="30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3000"/>
              <a:t>									</a:t>
            </a:r>
            <a:r>
              <a:rPr i="1" lang="en-US" sz="3000"/>
              <a:t>Frontend and UI</a:t>
            </a:r>
            <a:endParaRPr sz="30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3000"/>
              <a:t>Jonathan Ho											Aniket Chavan</a:t>
            </a:r>
            <a:endParaRPr b="1" sz="30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i="1" lang="en-US" sz="3000"/>
              <a:t>Testing and QA				  						Backend and Logic</a:t>
            </a:r>
            <a:endParaRPr i="1" sz="3000"/>
          </a:p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838200" y="365125"/>
            <a:ext cx="10515600" cy="88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8575"/>
            <a:ext cx="10001250" cy="68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What is a Coupon?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 coupon is a ticket made for people interested in saving money.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These coupons are a kind of discount offer or sale that can be used by the customers while purchasing a product or service.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Promotional codes, voucher codes, etc. are various forms of coupon styles that offer financial discount or rebates on purchases.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124" y="53163"/>
            <a:ext cx="1949625" cy="19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838200" y="-714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User Story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325" y="1148200"/>
            <a:ext cx="7923588" cy="529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594200" y="334225"/>
            <a:ext cx="93834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Coupon Statistics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80875" y="6276225"/>
            <a:ext cx="7996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i="1" lang="en-US" u="sng">
                <a:solidFill>
                  <a:schemeClr val="accent5"/>
                </a:solidFill>
                <a:hlinkClick r:id="rId4"/>
              </a:rPr>
              <a:t>https://www.invespcro.com/blog/digital-coupon-marketing/</a:t>
            </a:r>
            <a:endParaRPr i="1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2" y="1706266"/>
            <a:ext cx="4874950" cy="407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2488" y="1706267"/>
            <a:ext cx="7187000" cy="3812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275" y="61475"/>
            <a:ext cx="6556626" cy="640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74275" y="5941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74275" y="6387600"/>
            <a:ext cx="7996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i="1" lang="en-US" u="sng">
                <a:solidFill>
                  <a:schemeClr val="accent5"/>
                </a:solidFill>
                <a:hlinkClick r:id="rId4"/>
              </a:rPr>
              <a:t>https://www.invespcro.com/blog/digital-coupon-marketing/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To develop an application, where users can collect discount coupons from and use them on partner websites to get the same product at discounted prices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All online buyers looking to save money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838200" y="33369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Audience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type="title"/>
          </p:nvPr>
        </p:nvSpPr>
        <p:spPr>
          <a:xfrm>
            <a:off x="947650" y="365125"/>
            <a:ext cx="10406149" cy="798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Core Features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838200" y="1825625"/>
            <a:ext cx="51816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MAIN PAGE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Users Search for the product to get coupons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Displaying the trending / most used coupons on the Main Page.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1"/>
          <p:cNvSpPr txBox="1"/>
          <p:nvPr>
            <p:ph idx="2" type="body"/>
          </p:nvPr>
        </p:nvSpPr>
        <p:spPr>
          <a:xfrm>
            <a:off x="6172200" y="1901825"/>
            <a:ext cx="5181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VIEW COUPONS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Users get to view all the coupons from the partner websites who are offering those discounts.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Right Pointing Backhand Index" id="136" name="Google Shape;136;p21"/>
          <p:cNvSpPr/>
          <p:nvPr/>
        </p:nvSpPr>
        <p:spPr>
          <a:xfrm>
            <a:off x="3114194" y="1443405"/>
            <a:ext cx="981300" cy="1026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arget Audience" id="137" name="Google Shape;137;p21"/>
          <p:cNvSpPr/>
          <p:nvPr/>
        </p:nvSpPr>
        <p:spPr>
          <a:xfrm>
            <a:off x="9224425" y="1331500"/>
            <a:ext cx="1213500" cy="1249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7649" y="4150697"/>
            <a:ext cx="3993845" cy="243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66674"/>
            <a:ext cx="121919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372794" y="74299"/>
            <a:ext cx="576691" cy="60798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3015176" y="1338046"/>
            <a:ext cx="529884" cy="53295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2698" y="1198700"/>
            <a:ext cx="5585407" cy="3174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>
            <a:off x="7314223" y="1986301"/>
            <a:ext cx="2194500" cy="1185900"/>
          </a:xfrm>
          <a:prstGeom prst="ellipse">
            <a:avLst/>
          </a:prstGeom>
          <a:noFill/>
          <a:ln cap="flat" cmpd="sng" w="9525">
            <a:solidFill>
              <a:srgbClr val="C55A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4652" y="4474499"/>
            <a:ext cx="601027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>
            <a:off x="5456347" y="4474499"/>
            <a:ext cx="529884" cy="53295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/>
          </a:p>
        </p:txBody>
      </p:sp>
      <p:cxnSp>
        <p:nvCxnSpPr>
          <p:cNvPr id="150" name="Google Shape;150;p22"/>
          <p:cNvCxnSpPr/>
          <p:nvPr/>
        </p:nvCxnSpPr>
        <p:spPr>
          <a:xfrm>
            <a:off x="9345745" y="2998124"/>
            <a:ext cx="1435331" cy="1603837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" name="Google Shape;151;p22"/>
          <p:cNvSpPr txBox="1"/>
          <p:nvPr/>
        </p:nvSpPr>
        <p:spPr>
          <a:xfrm rot="2745902">
            <a:off x="9677911" y="3459870"/>
            <a:ext cx="1143918" cy="369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925" y="-1"/>
            <a:ext cx="5136872" cy="10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Core Features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228600" rtl="0" algn="l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Creating Upvote / Downvote buttons.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228600" rtl="0" algn="l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Creating threads for comments.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Calculating and displaying success rates of the coupons as reported by the users.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Moderation of Coupons.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2952" y="2818099"/>
            <a:ext cx="2176461" cy="14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5">
            <a:alphaModFix/>
          </a:blip>
          <a:srcRect b="9567" l="0" r="0" t="0"/>
          <a:stretch/>
        </p:blipFill>
        <p:spPr>
          <a:xfrm>
            <a:off x="7179325" y="3006425"/>
            <a:ext cx="1677125" cy="16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